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47"/>
  </p:notesMasterIdLst>
  <p:handoutMasterIdLst>
    <p:handoutMasterId r:id="rId48"/>
  </p:handoutMasterIdLst>
  <p:sldIdLst>
    <p:sldId id="389" r:id="rId2"/>
    <p:sldId id="478" r:id="rId3"/>
    <p:sldId id="398" r:id="rId4"/>
    <p:sldId id="537" r:id="rId5"/>
    <p:sldId id="539" r:id="rId6"/>
    <p:sldId id="587" r:id="rId7"/>
    <p:sldId id="588" r:id="rId8"/>
    <p:sldId id="590" r:id="rId9"/>
    <p:sldId id="591" r:id="rId10"/>
    <p:sldId id="592" r:id="rId11"/>
    <p:sldId id="593" r:id="rId12"/>
    <p:sldId id="594" r:id="rId13"/>
    <p:sldId id="595" r:id="rId14"/>
    <p:sldId id="596" r:id="rId15"/>
    <p:sldId id="597" r:id="rId16"/>
    <p:sldId id="598" r:id="rId17"/>
    <p:sldId id="599" r:id="rId18"/>
    <p:sldId id="600" r:id="rId19"/>
    <p:sldId id="601" r:id="rId20"/>
    <p:sldId id="602" r:id="rId21"/>
    <p:sldId id="603" r:id="rId22"/>
    <p:sldId id="604" r:id="rId23"/>
    <p:sldId id="605" r:id="rId24"/>
    <p:sldId id="541" r:id="rId25"/>
    <p:sldId id="606" r:id="rId26"/>
    <p:sldId id="607" r:id="rId27"/>
    <p:sldId id="608" r:id="rId28"/>
    <p:sldId id="609" r:id="rId29"/>
    <p:sldId id="610" r:id="rId30"/>
    <p:sldId id="611" r:id="rId31"/>
    <p:sldId id="612" r:id="rId32"/>
    <p:sldId id="613" r:id="rId33"/>
    <p:sldId id="614" r:id="rId34"/>
    <p:sldId id="615" r:id="rId35"/>
    <p:sldId id="616" r:id="rId36"/>
    <p:sldId id="617" r:id="rId37"/>
    <p:sldId id="618" r:id="rId38"/>
    <p:sldId id="619" r:id="rId39"/>
    <p:sldId id="620" r:id="rId40"/>
    <p:sldId id="621" r:id="rId41"/>
    <p:sldId id="622" r:id="rId42"/>
    <p:sldId id="623" r:id="rId43"/>
    <p:sldId id="624" r:id="rId44"/>
    <p:sldId id="625" r:id="rId45"/>
    <p:sldId id="394" r:id="rId46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9CCF"/>
    <a:srgbClr val="BCE4E6"/>
    <a:srgbClr val="EC008C"/>
    <a:srgbClr val="1989D0"/>
    <a:srgbClr val="0089D0"/>
    <a:srgbClr val="50B847"/>
    <a:srgbClr val="4BB847"/>
    <a:srgbClr val="738D9D"/>
    <a:srgbClr val="356E82"/>
    <a:srgbClr val="F159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9765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2-2(&#44592;&#48376;%20&#54632;&#49688;%20&#50508;&#50500;&#48372;&#44592;).pptx#-1,4,PowerPoint &#54532;&#47112;&#51232;&#53580;&#51060;&#49496;" TargetMode="External"/><Relationship Id="rId2" Type="http://schemas.openxmlformats.org/officeDocument/2006/relationships/hyperlink" Target="2-2-1(&#49688;&#49885;%20&#54876;&#50857;&#54616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2654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수식과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함수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330891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수식 활용하기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기본 함수 알아보기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48~69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50" smtClean="0">
                <a:effectLst/>
                <a:latin typeface="+mn-ea"/>
                <a:ea typeface="+mn-ea"/>
              </a:rPr>
              <a:t>분석에 필요한 함수 알아보기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지정한 범위에서 수의 크기 순위를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6113" y="2279657"/>
            <a:ext cx="2163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RANK.EQ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512503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RANK.EQ(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순위를 구하려는 수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데이터 범위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순위를 결정하는 방법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278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지정한 범위에서 수의 크기 순위를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163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RANK.EQ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429000"/>
            <a:ext cx="8100000" cy="30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573015"/>
            <a:ext cx="7920000" cy="270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사원순위를 결정하는 방법이 </a:t>
            </a:r>
            <a:r>
              <a:rPr kumimoji="0" lang="en-US" altLang="ko-KR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0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이거나 생략하면 내</a:t>
            </a:r>
            <a:r>
              <a:rPr kumimoji="0" lang="ko-KR" altLang="en-US" sz="2800" spc="-14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림차순</a:t>
            </a:r>
            <a:r>
              <a:rPr kumimoji="0" lang="en-US" altLang="ko-KR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0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 아닌 숫자를 입력할 </a:t>
            </a:r>
            <a:r>
              <a:rPr kumimoji="0" lang="ko-KR" altLang="en-US" sz="2800" spc="-14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경우 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오름차순으로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순위를 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합계가 큰 사람을 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등으로 순위 구하기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=RANK.EQ(E3,$E$3:$E$6,0)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542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지정한 범위에서 수의 크기 순위를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163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RANK.EQ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429000"/>
            <a:ext cx="8100000" cy="30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3635376"/>
            <a:ext cx="5760000" cy="2673944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0212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543931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큰 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작은 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최대값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최소값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302273" cy="605294"/>
          </a:xfrm>
          <a:prstGeom prst="rect">
            <a:avLst/>
          </a:prstGeom>
        </p:spPr>
        <p:txBody>
          <a:bodyPr wrap="non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지정한 범위에서 입력한 숫자 번째로 큰 값을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39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LARGE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429000"/>
            <a:ext cx="8100000" cy="30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LARGE(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4037555"/>
            <a:ext cx="7920000" cy="234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사원 중 두 번째로 많은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근무 시간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=LARGE(D3:D6)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→ 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8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432" y="4204453"/>
            <a:ext cx="3240000" cy="2020049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351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543931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큰 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작은 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최대값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최소값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488221" cy="560923"/>
          </a:xfrm>
          <a:prstGeom prst="rect">
            <a:avLst/>
          </a:prstGeom>
        </p:spPr>
        <p:txBody>
          <a:bodyPr wrap="non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지정한 범위에서 입력한 숫자 번째로 작은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값을 구함</a:t>
            </a:r>
            <a:endParaRPr kumimoji="0" lang="en-US" altLang="ko-KR" sz="3000" spc="-2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80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SMALL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429000"/>
            <a:ext cx="8100000" cy="30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SMALL(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4037555"/>
            <a:ext cx="7920000" cy="234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사원 중 두 번째로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적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은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근무 시간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=SMALL(D3:D6)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→ 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7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432" y="4098508"/>
            <a:ext cx="3240000" cy="2218093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23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543931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큰 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작은 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최대값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최소값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6561733" cy="1150828"/>
          </a:xfrm>
          <a:prstGeom prst="rect">
            <a:avLst/>
          </a:prstGeom>
        </p:spPr>
        <p:txBody>
          <a:bodyPr wrap="non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MAX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지정된 범위에서 최대값을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MIN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지정된 범위에서 최소값을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325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MAX/MIN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4113336"/>
            <a:ext cx="8100000" cy="234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MAX(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2,…)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MIN(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2,…)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5298276"/>
            <a:ext cx="7920000" cy="108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=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MAX(D3:D6) → [D3:D6]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범위에서 가장 큰 수 </a:t>
            </a:r>
            <a:endParaRPr kumimoji="0" lang="en-US" altLang="ko-KR" sz="2800" spc="-15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MIN(D3:D6) → [D3:D6]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범위에서 가장 작은 수 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515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404469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표본 분산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표준 편차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073884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지정한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범위 범위에서 자료에 대한 표본 분산을 구함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텍스트와 논리값 제외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614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VAR.S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972252"/>
            <a:ext cx="8100000" cy="18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VAR.S(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범위 또는 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…)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4602252"/>
            <a:ext cx="7920000" cy="90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=VAR.S(3,6,9) → 9</a:t>
            </a:r>
            <a:endParaRPr kumimoji="0" lang="ko-KR" altLang="en-US" sz="2800" spc="-15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26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404469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표본 분산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표준 편차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지정한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범위 범위에서 자료에 대한 표준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편차를 구함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텍스트와 논리값 제외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965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STDEV.S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18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STEDV.S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범위 또는 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…)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90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=STEDV.S(3,6,9) → 3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627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2221121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COUNT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지정된 셀 범위에서 숫자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날짜 포함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입력된 셀의 개수를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COUNTA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지정된 셀 범위에서 공백을 제외한 모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문자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논리값 등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셀의 개수를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3452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COUNT/COUNTA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885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3452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COUNT/COUNTA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5"/>
            <a:ext cx="8100000" cy="3888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COUNT(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 / COUNTA(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501008"/>
            <a:ext cx="7920000" cy="3132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[E3:E7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범위에서 숫자 데이터가 입력된 셀의 개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구하기</a:t>
            </a:r>
            <a:endParaRPr kumimoji="0" lang="en-US" altLang="ko-KR" sz="28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COUNT(E3:E7) → 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[E3:E7]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범위에서 공백을 제외한 모든 데이터가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입력된 셀의 개수 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구하기</a:t>
            </a:r>
            <a:endParaRPr kumimoji="0" lang="en-US" altLang="ko-KR" sz="2800" spc="-15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COUNTA(E3:E7) → 4</a:t>
            </a:r>
            <a:endParaRPr kumimoji="0" lang="ko-KR" altLang="en-US" sz="2800" spc="-15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786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수식 활용하기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기본 함수 알아보기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391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pc="-300" smtClean="0">
                <a:effectLst/>
                <a:latin typeface="+mn-ea"/>
              </a:rPr>
              <a:t>분석에 필요한 함수 알아보기</a:t>
            </a:r>
            <a:endParaRPr lang="ko-KR" altLang="en-US" b="1" spc="-30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391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3452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COUNT/COUNTA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5"/>
            <a:ext cx="8100000" cy="27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081" y="3212976"/>
            <a:ext cx="5077838" cy="1867711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842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2734082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COUNTIF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지정된 셀 범위에서 조건을 만족하는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셀의 개수를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COUNTIF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지정된 셀 범위에서 여러 개의 조건을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만족하는 셀의 개수를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최대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127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개까지 조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건 지정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3000" spc="-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3986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COUNTIF/COUNTIFS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97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3986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COUNTIF/COUNTIFS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5"/>
            <a:ext cx="8100000" cy="3888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COUNTIF(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)/ COUNTIFS(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조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2,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2,…)</a:t>
            </a:r>
            <a:endParaRPr kumimoji="0" lang="en-US" altLang="ko-KR" sz="2800">
              <a:effectLst/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897352"/>
            <a:ext cx="7920000" cy="270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국어 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점수가 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90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점 이상인 데이터의 개수 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=COUNTIF(C3:C6,“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=90”) → </a:t>
            </a: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국어 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점수가 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90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점 이상이면서 영어 점수가 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80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점 이상인 데이터의 </a:t>
            </a:r>
            <a:r>
              <a:rPr kumimoji="0" lang="ko-KR" altLang="en-US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개수</a:t>
            </a:r>
            <a:endParaRPr kumimoji="0" lang="en-US" altLang="ko-KR" sz="2800" spc="-13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13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COUNTIFS(C3:C6,“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=90”,D3:D6,“</a:t>
            </a:r>
            <a:r>
              <a:rPr kumimoji="0" lang="ko-KR" altLang="en-US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3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=80”) → 1</a:t>
            </a:r>
            <a:endParaRPr kumimoji="0" lang="ko-KR" altLang="en-US" sz="2800" spc="-13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6770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3986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COUNTIF/COUNTIFS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5"/>
            <a:ext cx="8100000" cy="34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endParaRPr kumimoji="0" lang="en-US" altLang="ko-KR" sz="28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838" y="3097778"/>
            <a:ext cx="5846323" cy="2966936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556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631216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세로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가로 형태의 범위의 첫 번째 열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행에서 특정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값을 찾아 지정한 열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행의 같은 행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열에 있는 값을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4086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VLOOKUP/HLOOKUP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4509280"/>
            <a:ext cx="8100000" cy="144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: VLOOKUP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찾을 값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열 번호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찾을 방법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) /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HLOOKUP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찾을 값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행 번호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찾을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409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4086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VLOOKUP/HLOOKUP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4"/>
            <a:ext cx="8100000" cy="3816426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2996952"/>
            <a:ext cx="7920000" cy="3564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4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찾을 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범위의 첫 번째 열</a:t>
            </a:r>
            <a:r>
              <a:rPr kumimoji="0" lang="en-US" altLang="ko-KR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행에서 찾고자 하는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찾고자 하는 값이 있는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번호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같은 행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열에 있는 값을 표시하는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찾을 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생략하거나 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이면 근사값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0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이면 정확한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값을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찾음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14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4086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VLOOKUP/HLOOKUP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4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033136"/>
            <a:ext cx="7920000" cy="1800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제품 코드별 제조사 표시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=VLOOKUP(LEFT(B3,3),$B$10:$C$12,2,0) →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내추럴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HLOOKUP(LEFT(B3,3),$C$9:$E$10,2,0) →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내추럴 </a:t>
            </a:r>
            <a:endParaRPr kumimoji="0" lang="en-US" altLang="ko-KR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823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4086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VLOOKUP/HLOOKUP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4"/>
            <a:ext cx="8100000" cy="324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78" y="3217479"/>
            <a:ext cx="3600000" cy="250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17479"/>
            <a:ext cx="3960000" cy="2513489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57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범위에서 행 번호와 열 번호가 교차하는 위치의 값을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찾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음</a:t>
            </a:r>
            <a:endParaRPr kumimoji="0" lang="en-US" altLang="ko-KR" sz="3000" spc="-13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09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INDEX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532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09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INDEX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72100"/>
            <a:ext cx="8100000" cy="378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: INDEX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행 번호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열 번호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467328"/>
            <a:ext cx="7920000" cy="3060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INDEX(B3:E7,2,2) →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멀티비타민</a:t>
            </a:r>
            <a:endParaRPr kumimoji="0" lang="en-US" altLang="ko-KR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4169280"/>
            <a:ext cx="5760000" cy="2212048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228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수식과 참조 방식을 설명할 </a:t>
            </a:r>
            <a:r>
              <a:rPr lang="ko-KR" altLang="en-US" b="1" spc="-230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30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기본 함수의 종류와 기능을 </a:t>
            </a:r>
            <a:r>
              <a:rPr lang="ko-KR" altLang="en-US" b="1" spc="-170" dirty="0">
                <a:effectLst/>
                <a:latin typeface="맑은 고딕" pitchFamily="50" charset="-127"/>
                <a:ea typeface="맑은 고딕" pitchFamily="50" charset="-127"/>
              </a:rPr>
              <a:t>설명할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 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분석에 필요한 함수 종류와 기능을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설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명할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인수에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해당하는 값을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찾음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인수가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이면 값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인수가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이면 값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2)</a:t>
            </a:r>
            <a:endParaRPr kumimoji="0" lang="en-US" altLang="ko-KR" sz="3000" spc="-13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6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CHOOSE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522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6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CHOOSE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72100"/>
            <a:ext cx="8100000" cy="34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: CHOOSE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2,…)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467328"/>
            <a:ext cx="7920000" cy="2700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1~254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사이의 숫자나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4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2: 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인수에 따른 함수나 텍스트</a:t>
            </a:r>
            <a:r>
              <a:rPr kumimoji="0" lang="en-US" altLang="ko-KR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(1~254</a:t>
            </a:r>
            <a:r>
              <a:rPr kumimoji="0" lang="ko-KR" altLang="en-US" sz="2800" spc="-14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개까지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지정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=CHOOSE(RIGHT(B3,1),“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내추럴”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바다원”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바이오진”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</a:rPr>
              <a:t>→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</a:rPr>
              <a:t>내추럴</a:t>
            </a:r>
            <a:endParaRPr kumimoji="0" lang="en-US" altLang="ko-KR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257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찾기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6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CHOOSE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72100"/>
            <a:ext cx="8100000" cy="324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3212980"/>
            <a:ext cx="6120000" cy="2350304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221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880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MATCH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배열에서 지정된 값과 일치하는 배열 요소의 상대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위치를 표시</a:t>
            </a:r>
            <a:endParaRPr kumimoji="0" lang="en-US" altLang="ko-KR" sz="3000" spc="-13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3665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880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MATCH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4"/>
            <a:ext cx="8100000" cy="36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: MATCH(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찾을 값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찾을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찾을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3447288"/>
            <a:ext cx="7920000" cy="2880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또는 생략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작거나 같은 값 중 최대값을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찾음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0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동일한 값을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찾음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크거나 같은 값 중 최소값을 찾음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범위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가격 중에서 가장 큰 값을 가진 데이터의 위치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=MATCH(LARGE(E3:E7,1),E3:E7,0) → 1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78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880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MATCH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2852934"/>
            <a:ext cx="8100000" cy="30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endParaRPr kumimoji="0" lang="en-US" altLang="ko-KR" sz="28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945" y="3140968"/>
            <a:ext cx="6459166" cy="2480553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082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858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OFFSET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주어진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참조 영역에서 행과 열만큼 떨어진 곳에서 높이와 너비만큼의 셀 범위를 참조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01528" y="4077072"/>
            <a:ext cx="8100000" cy="12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50">
                <a:effectLst/>
                <a:latin typeface="맑은 고딕" pitchFamily="50" charset="-127"/>
                <a:ea typeface="맑은 고딕" pitchFamily="50" charset="-127"/>
              </a:rPr>
              <a:t>: OFFSET(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참조</a:t>
            </a:r>
            <a:r>
              <a:rPr kumimoji="0" lang="en-US" altLang="ko-KR" sz="2800" spc="-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기준 위치</a:t>
            </a:r>
            <a:r>
              <a:rPr kumimoji="0" lang="en-US" altLang="ko-KR" sz="2800" spc="-50" smtClean="0">
                <a:effectLst/>
                <a:latin typeface="맑은 고딕" pitchFamily="50" charset="-127"/>
                <a:ea typeface="맑은 고딕" pitchFamily="50" charset="-127"/>
              </a:rPr>
              <a:t>),</a:t>
            </a:r>
            <a:r>
              <a:rPr kumimoji="0" lang="ko-KR" altLang="en-US" sz="2800" spc="-50" smtClean="0"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방향 이동</a:t>
            </a:r>
            <a:r>
              <a:rPr kumimoji="0" lang="en-US" altLang="ko-KR" sz="2800" spc="-5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50" smtClean="0">
                <a:effectLst/>
                <a:latin typeface="맑은 고딕" pitchFamily="50" charset="-127"/>
                <a:ea typeface="맑은 고딕" pitchFamily="50" charset="-127"/>
              </a:rPr>
              <a:t>열 </a:t>
            </a:r>
            <a:r>
              <a:rPr kumimoji="0" lang="ko-KR" altLang="en-US" sz="2800" spc="-50">
                <a:effectLst/>
                <a:latin typeface="맑은 고딕" pitchFamily="50" charset="-127"/>
                <a:ea typeface="맑은 고딕" pitchFamily="50" charset="-127"/>
              </a:rPr>
              <a:t>방향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>
                <a:effectLst/>
                <a:latin typeface="맑은 고딕" pitchFamily="50" charset="-127"/>
                <a:ea typeface="맑은 고딕" pitchFamily="50" charset="-127"/>
              </a:rPr>
              <a:t>이동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높이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너비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726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7240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 영역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spc="-150" smtClean="0">
                <a:effectLst/>
                <a:latin typeface="+mj-ea"/>
                <a:ea typeface="+mj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858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OFFSET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52934"/>
            <a:ext cx="8100000" cy="3888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</a:pPr>
            <a:endParaRPr kumimoji="0" lang="en-US" altLang="ko-KR" sz="28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83568" y="2996952"/>
            <a:ext cx="7920000" cy="3600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0"/>
              </a:spcBef>
            </a:pPr>
            <a:r>
              <a:rPr kumimoji="0" lang="en-US" altLang="ko-KR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[A1] 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셀에서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 떨어진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[C3] 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셀부터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[C3:F5]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참조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OFFSET(A1,2,2,3,4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[B3]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셀에서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5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 떨어진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[D8]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참조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=OFFSET(B3,5,2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[B2:D7]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범위에서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5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 떨어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진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[D7]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셀부터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6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열의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[D7:F12]</a:t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 참조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OFFSET(B2:D7, 5, 2)</a:t>
            </a: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152" y="5295531"/>
            <a:ext cx="2340000" cy="1184093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483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합계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698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DSUM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데이터베이스의 계산할 필드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에서 조건을 만족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데이터의 합계를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DSUM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1260000"/>
          </a:xfrm>
          <a:prstGeom prst="roundRect">
            <a:avLst>
              <a:gd name="adj" fmla="val 80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부서가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‘인사부’인 사원들의 급여 합계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=DSUM(B2:F10,E2,C2:C3) → 12,900,000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328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합계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447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DAVERAGE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데이터베이스의 계산할 필드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에서 조건을 만족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데이터의 평균을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DSUM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1260000"/>
          </a:xfrm>
          <a:prstGeom prst="roundRect">
            <a:avLst>
              <a:gd name="adj" fmla="val 123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부서가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‘인사부’인 사원들의 급여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평균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DAVERAGE(B2:F10,E2,C2:C3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→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4,300,000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654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특정 범위의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인수들의 평균을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194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AVERAGE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01528" y="3429000"/>
            <a:ext cx="8100000" cy="30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AVERAGE(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,…)</a:t>
            </a: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83568" y="4037555"/>
            <a:ext cx="7920000" cy="234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사원들의 급여 평균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=AVERAGE(F3:F7)</a:t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→ 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4,090,000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432" y="4221088"/>
            <a:ext cx="3960000" cy="196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129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DCOUNT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데이터베이스의 계산할 필드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에서 조건을 만족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숫자가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들어있는 셀의 개수를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DCOUNT(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1260000"/>
          </a:xfrm>
          <a:prstGeom prst="roundRect">
            <a:avLst>
              <a:gd name="adj" fmla="val 80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급여가 ‘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4000000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’ 이상인 사원 수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DCOUNT(B2:F10,E2,H9:H10)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31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개수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346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DCOUNTA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데이터베이스의 계산할 필드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에서 조건을 만족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셀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중 공백을 제외한 셀의 개수를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DCOUNTA(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9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1260000"/>
          </a:xfrm>
          <a:prstGeom prst="roundRect">
            <a:avLst>
              <a:gd name="adj" fmla="val 80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비고가 ‘근속’인 사원 수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=DCOUNTA(B2:F10,B2,F2:F3)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313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최대값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최소값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19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DMAX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데이터베이스의 계산할 필드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에서 조건을 만족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값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중 최대값을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DMAX(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1260000"/>
          </a:xfrm>
          <a:prstGeom prst="roundRect">
            <a:avLst>
              <a:gd name="adj" fmla="val 80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직급이 ‘대리’인 사원 중 가장 많은 급여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DMAX(B2:F10,E2,D2:D3)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3,700,000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57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최대값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최소값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629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DMIN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데이터베이스의 계산할 필드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에서 조건을 만족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하는 값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중 최소값을 구함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3972252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DMIN(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제목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4602252"/>
            <a:ext cx="7920000" cy="1260000"/>
          </a:xfrm>
          <a:prstGeom prst="roundRect">
            <a:avLst>
              <a:gd name="adj" fmla="val 80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직급이 ‘대리’인 사원 중 가장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적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은 급여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DMIN(B2:F10,E2,D2:D3)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3,500,000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259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4387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데이터베이스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1913859"/>
            <a:ext cx="8100000" cy="378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66" y="2214008"/>
            <a:ext cx="7675123" cy="3180945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768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474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AVERAGEIF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2818563"/>
            <a:ext cx="8100000" cy="56092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주어진 조건을 만족하는 데이터들의 평균을 구함</a:t>
            </a:r>
            <a:endParaRPr kumimoji="0" lang="en-US" altLang="ko-KR" sz="3000" spc="-12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0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474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AVERAGEIF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852936"/>
            <a:ext cx="8100000" cy="36004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: AVERAGEIF(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조건이 들어 있는 범위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평균을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구할 범위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83568" y="3969320"/>
            <a:ext cx="7920000" cy="2160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부서가 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영업부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인 사원</a:t>
            </a: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들의 급여 평균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=AVERAGEIF(D3:D7,”</a:t>
            </a:r>
            <a:r>
              <a:rPr kumimoji="0" lang="ko-KR" altLang="en-US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영업부</a:t>
            </a:r>
            <a:r>
              <a:rPr kumimoji="0" lang="en-US" altLang="ko-KR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F3:F7)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→ 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</a:rPr>
              <a:t>4,550,000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440" y="4077072"/>
            <a:ext cx="3600000" cy="1940426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639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664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AVERAGEIFS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2818563"/>
            <a:ext cx="8100000" cy="56092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주어진 조건을 만족하는 데이터들의 평균을 구함</a:t>
            </a:r>
            <a:endParaRPr kumimoji="0" lang="en-US" altLang="ko-KR" sz="3000" spc="-12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3512503"/>
            <a:ext cx="8100000" cy="18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: AVERAGEIFS(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평균을 구할 범위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조건 범위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2,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,…)</a:t>
            </a: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82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664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AVERAGEIFS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852936"/>
            <a:ext cx="8100000" cy="3924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83568" y="2960376"/>
            <a:ext cx="7920000" cy="3708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1’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에서 ‘조건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1’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을 만족하고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에서 ‘조건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를 만족하는 범위의 평균을 구한다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조건은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최대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127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개까지 지정할 수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8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직급이 </a:t>
            </a:r>
            <a:r>
              <a:rPr kumimoji="0" lang="en-US" altLang="ko-KR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대리</a:t>
            </a:r>
            <a:r>
              <a:rPr kumimoji="0" lang="en-US" altLang="ko-KR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이고 부서가 </a:t>
            </a:r>
            <a:r>
              <a:rPr kumimoji="0" lang="en-US" altLang="ko-KR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영업부</a:t>
            </a:r>
            <a:r>
              <a:rPr kumimoji="0" lang="en-US" altLang="ko-KR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8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인 사원들의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급여 평균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=AVERAGEIFS(F3:F7,C3:C7,”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대리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”,D3:D7,”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영업부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</a:rPr>
              <a:t>→</a:t>
            </a:r>
            <a:r>
              <a:rPr kumimoji="0" lang="ko-KR" altLang="en-US" sz="2800" spc="-60" smtClean="0">
                <a:solidFill>
                  <a:schemeClr val="tx1"/>
                </a:solidFill>
                <a:effectLst/>
                <a:latin typeface="맑은 고딕" pitchFamily="50" charset="-127"/>
              </a:rPr>
              <a:t> </a:t>
            </a:r>
            <a:r>
              <a:rPr kumimoji="0" lang="en-US" altLang="ko-KR" sz="2800" spc="-60" smtClean="0">
                <a:solidFill>
                  <a:schemeClr val="tx1"/>
                </a:solidFill>
                <a:effectLst/>
                <a:latin typeface="맑은 고딕" pitchFamily="50" charset="-127"/>
              </a:rPr>
              <a:t>4,550,000</a:t>
            </a:r>
            <a:endParaRPr kumimoji="0" lang="ko-KR" altLang="en-US" sz="2800" spc="-6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129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평균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순위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664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AVERAGEIFS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통계 함수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852936"/>
            <a:ext cx="8100000" cy="36004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endParaRPr kumimoji="0" lang="en-US" altLang="ko-KR" sz="28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968471"/>
            <a:ext cx="6120000" cy="3369330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분석에 필요한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018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9504</TotalTime>
  <Words>2044</Words>
  <Application>Microsoft Office PowerPoint</Application>
  <PresentationFormat>화면 슬라이드 쇼(4:3)</PresentationFormat>
  <Paragraphs>363</Paragraphs>
  <Slides>45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46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872</cp:revision>
  <dcterms:created xsi:type="dcterms:W3CDTF">2010-03-30T01:48:18Z</dcterms:created>
  <dcterms:modified xsi:type="dcterms:W3CDTF">2022-03-03T07:21:08Z</dcterms:modified>
</cp:coreProperties>
</file>